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5" r:id="rId1"/>
  </p:sldMasterIdLst>
  <p:sldIdLst>
    <p:sldId id="256" r:id="rId2"/>
    <p:sldId id="261" r:id="rId3"/>
    <p:sldId id="257" r:id="rId4"/>
    <p:sldId id="258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60" r:id="rId14"/>
    <p:sldId id="262" r:id="rId15"/>
    <p:sldId id="263" r:id="rId16"/>
  </p:sldIdLst>
  <p:sldSz cx="12192000" cy="6858000"/>
  <p:notesSz cx="6858000" cy="9144000"/>
  <p:custShowLst>
    <p:custShow name="Custom Show 1" id="0">
      <p:sldLst>
        <p:sld r:id="rId5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30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mila Saint-Jean" userId="3dc6fee156e8887e" providerId="LiveId" clId="{386CC0FC-7794-454A-A5B2-4F653A4A51B1}"/>
    <pc:docChg chg="undo custSel modSld">
      <pc:chgData name="Germila Saint-Jean" userId="3dc6fee156e8887e" providerId="LiveId" clId="{386CC0FC-7794-454A-A5B2-4F653A4A51B1}" dt="2025-11-17T21:28:00.202" v="1" actId="21"/>
      <pc:docMkLst>
        <pc:docMk/>
      </pc:docMkLst>
      <pc:sldChg chg="modSp mod">
        <pc:chgData name="Germila Saint-Jean" userId="3dc6fee156e8887e" providerId="LiveId" clId="{386CC0FC-7794-454A-A5B2-4F653A4A51B1}" dt="2025-11-17T21:28:00.202" v="1" actId="21"/>
        <pc:sldMkLst>
          <pc:docMk/>
          <pc:sldMk cId="1837898641" sldId="256"/>
        </pc:sldMkLst>
        <pc:spChg chg="mod">
          <ac:chgData name="Germila Saint-Jean" userId="3dc6fee156e8887e" providerId="LiveId" clId="{386CC0FC-7794-454A-A5B2-4F653A4A51B1}" dt="2025-11-17T21:28:00.202" v="1" actId="21"/>
          <ac:spMkLst>
            <pc:docMk/>
            <pc:sldMk cId="1837898641" sldId="256"/>
            <ac:spMk id="2" creationId="{614AD4E4-306B-6642-0049-8E0577941E1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EDFE-4FDA-4231-97C4-E5735F86D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C9A66-81AF-5DF8-0BC7-B6FB23736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5E691-4972-FD45-E365-2AA17CB6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E1A7-1C3F-1F60-C276-B597CCFE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DB00B-CBD8-6490-E482-2D972228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9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6413-ADFC-3E1D-A38B-C1AE59EE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7187A-AC32-E918-915D-784F98B1C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952C6-3472-3A29-7097-AC7A3DD4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506C8-B108-ABBA-4FC5-EBFCBF0E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96D2F-D440-7302-AEB2-98E6A4AD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73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71010-4474-C418-204D-87DAA0018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57024-0F5E-8EA2-E733-41874A3DB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3C42E-F30C-A2A8-0470-16D413AD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5A048-3B9A-819F-2697-2A7DEFA7B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035A5-05BA-B921-4C25-FC651559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1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A66A-1417-70C5-A9E4-71ACC4F7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06A20-C39B-95BC-73C8-D50AA88B4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2544B-1470-7B95-21A4-8ABF510A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6895A-D7F3-DDAA-7F4A-BC0FB6DF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0ABF4-5D7D-6044-16D0-52D0BE6F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9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6662-72CF-445F-7015-F119ABC1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E6693-7FBF-7142-5761-1A72BAF49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9231-45EA-BDD4-1E07-8281D2B9E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499EC-165B-81B9-0D1C-1F51E24A6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60A34-4DA4-23D9-8394-1145C4D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8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6A3B-BB52-3815-120F-FAF83668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9BDF-EC2A-1BF2-CCE4-B59ADCE62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A2D34-233E-A0FA-6A7C-D1C5CA420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F2014-D418-7277-CFF9-CFD0900E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073FD-42C1-7033-8204-F99F9099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E6922-0188-4176-BEB6-C7651E36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4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434D-0DCC-BC0A-27A6-A6AB8668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92AFF-7019-4BF9-74CD-CA1ABD47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B990-28BB-B6C8-6A10-20E6D2F59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4A7A6-ED26-F476-DEAC-3C9DA04D7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A67ABD-D173-DC07-FAAB-BEA1FD214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1DF96-8D17-8A79-F0FB-D63F9CF5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E515E-7DFA-949D-9CA1-895F7B36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51350-0167-E698-7610-CB86ACB2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5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6F5F-191D-04C0-23AB-7E5F3AD7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B4197-AA58-1F95-0B70-2D921BE9A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029BD-2DB2-BC21-F596-AF14F51D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BD9A9-CEE6-922E-56C8-F5EE771D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6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922509-2BBE-C5EB-748F-F45E546F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06021-208E-966D-107C-958E0B1B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99844-16CF-0FCA-9CAD-ACAF22D1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6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8562-3A2F-C13E-89DE-5D909FB0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9C0-91DA-3896-AA55-017BCAAB1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018B1-01AD-D2FD-E7E8-5CD331070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62E47-2FCB-EFBA-AC57-3BB10FDA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628A1-CB28-9327-3807-0245DF68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C9221-8B49-3F9E-ABB3-ED9E1D64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5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C6C8-841A-931B-F00B-66A43CB6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E7CD01-7FAF-97D6-496A-DF2E63EE8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C5B37-A368-B5B7-49BD-981C873CC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377E5-4E59-F71E-45CB-79D79BE5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7D431-10DB-2BC0-B0E0-4225352B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ADA6E-B7F7-05A4-CD4D-B40DB74A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6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C436C-8CBB-8AB0-48A6-EDE2690F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4D625-92BE-6456-8816-1B85DFB04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79A3B-7846-2D8D-DF67-AC1E8B031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CFA22E-AD7E-4C2F-9DDE-0CB65605800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5C1B2-3FAF-C8B9-49D2-74A39779E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6414B-DCD4-0A19-4CC5-45566FEA3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1F865D-7F6E-48FF-A3A3-385E1CDE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2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7" r:id="rId2"/>
    <p:sldLayoutId id="2147484178" r:id="rId3"/>
    <p:sldLayoutId id="2147484179" r:id="rId4"/>
    <p:sldLayoutId id="2147484180" r:id="rId5"/>
    <p:sldLayoutId id="2147484181" r:id="rId6"/>
    <p:sldLayoutId id="2147484182" r:id="rId7"/>
    <p:sldLayoutId id="2147484183" r:id="rId8"/>
    <p:sldLayoutId id="2147484184" r:id="rId9"/>
    <p:sldLayoutId id="2147484185" r:id="rId10"/>
    <p:sldLayoutId id="21474841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D4E4-306B-6642-0049-8E0577941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SBA- Azure Fundamentals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E0FD90-BCDC-F840-28D5-C31413D69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348" y="4079875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Germila Saint-Jean.- 02/09/2025</a:t>
            </a:r>
          </a:p>
        </p:txBody>
      </p:sp>
    </p:spTree>
    <p:extLst>
      <p:ext uri="{BB962C8B-B14F-4D97-AF65-F5344CB8AC3E}">
        <p14:creationId xmlns:p14="http://schemas.microsoft.com/office/powerpoint/2010/main" val="183789864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8B2C-30AA-D9B1-4D11-F0AEBED7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3B7E-B17C-2BDD-096B-F408C0F5D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a web App for the marketing and Sales (MAS) department</a:t>
            </a:r>
          </a:p>
          <a:p>
            <a:endParaRPr lang="en-US" dirty="0"/>
          </a:p>
        </p:txBody>
      </p:sp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2E9A336-20C1-9D3F-0131-2837E945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2" y="2355092"/>
            <a:ext cx="5943600" cy="299339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24A6D8-1D80-70C6-D7D5-CF137816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885" y="2461771"/>
            <a:ext cx="5195115" cy="24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5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4C54-3169-5DC8-33FC-9B0C2F08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08D4A-B1D7-EAAE-1FFF-020DB483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 shared storage between all </a:t>
            </a:r>
            <a:r>
              <a:rPr lang="en-US" dirty="0" err="1"/>
              <a:t>departements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1C0D5-9B6B-DF9A-CC70-26012410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873" y="2333482"/>
            <a:ext cx="6769919" cy="341143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14FE68-43C4-B756-CE7D-877C9CFA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74" y="2437924"/>
            <a:ext cx="5943600" cy="312674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47BD64-B10A-0EAE-14A3-59427D960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348" y="2333482"/>
            <a:ext cx="5943600" cy="326199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FA076B-8CA0-A9D8-633C-A696E2E7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873" y="2559965"/>
            <a:ext cx="5943600" cy="31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4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387F-1063-A01C-C7CF-B4A54141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D865-3F84-6D63-9E23-7CCF7A124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Monitoring resources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242433-5B87-35E6-B287-8B4CF162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94" y="2495391"/>
            <a:ext cx="5943600" cy="3011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8D0F4-4E34-FE35-08AC-49767BDC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88" y="2794091"/>
            <a:ext cx="5359400" cy="2921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685CB-20A9-E9F0-D15D-3818D41CA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156" y="3303611"/>
            <a:ext cx="5359400" cy="2710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23440-1A1E-4D86-3C82-DD0959E93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006" y="3504588"/>
            <a:ext cx="5359400" cy="26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2D2-2E20-3FB1-37D4-92761814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2B6B1-7FFC-4000-82DB-48B45611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5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of my first challenge was after deploying my IT-VM. It took me a while to figure out how to access HR-DB and MAS-DB because I didn’t have enough space in my IT-VM. Whenever I tried to connect, the screen would freeze. I reconnected to my Azure portal, resized my CPU and RAM, and the VM finally ran properly.</a:t>
            </a:r>
          </a:p>
          <a:p>
            <a:pPr algn="l"/>
            <a:r>
              <a:rPr lang="en-US" sz="15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Setting up firewalls for each department was another challenge. I did a lot of research to figure out the ports that should not be able to ping any department.</a:t>
            </a:r>
          </a:p>
          <a:p>
            <a:pPr algn="l"/>
            <a:r>
              <a:rPr lang="en-US" sz="15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databases for each department was also challenging. Every time I chose a region; I failed until I tried several regions and was successful. I created an Azure Cosmos SQL database for the MAS department and SQL databases for both HR and IT. I did a lot of research to find out which tools to use to access the different databases. I finally discovered that SQL Server Management Studio is suitable for SQL databases and Open Database Connectivity (ODBC) drivers for Azure Cosmos DB.</a:t>
            </a:r>
          </a:p>
          <a:p>
            <a:pPr algn="l"/>
            <a:r>
              <a:rPr lang="en-US" sz="15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Another challenge was accessing my file share in my VMs because I had entered the wrong path. After some research, I found the correct path.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7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6135-E23E-3206-F7EE-28F63479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3ED28-2962-926A-8C59-46D8034EC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74" y="1807241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 feel more comfortable deploying infrastructure in the Azure cloud.</a:t>
            </a:r>
          </a:p>
          <a:p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The challenges and errors I encountered taught me a lot as I was able to fix them.</a:t>
            </a:r>
          </a:p>
          <a:p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I now have a better understanding of the concepts and services. </a:t>
            </a:r>
          </a:p>
          <a:p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My research led me to discover a lot of helpful documentation.</a:t>
            </a:r>
          </a:p>
          <a:p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Previous labs and my notes were instrumental in deploying this project.</a:t>
            </a:r>
          </a:p>
          <a:p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By reviewing my previous labs, I realized there were things I didn't understand well.</a:t>
            </a:r>
          </a:p>
          <a:p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Now, I feel ready to focus on my Azure exam, as I have a better grasp of the concepts and services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51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8BB4-CA8C-FD2D-2178-69CC589B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and Final thoughts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C9676-E4A7-72A2-B930-A0E732BB0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 appreciate everyone's time</a:t>
            </a:r>
            <a:endParaRPr lang="en-US" dirty="0"/>
          </a:p>
        </p:txBody>
      </p:sp>
      <p:pic>
        <p:nvPicPr>
          <p:cNvPr id="1028" name="Picture 4" descr="Image result for image to say thank your  fro your taime after a presentation">
            <a:extLst>
              <a:ext uri="{FF2B5EF4-FFF2-40B4-BE49-F238E27FC236}">
                <a16:creationId xmlns:a16="http://schemas.microsoft.com/office/drawing/2014/main" id="{3BB4D058-A40D-E5BC-3F83-43A8C3040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943" y="2687129"/>
            <a:ext cx="3549445" cy="27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1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0639-F756-EE66-2661-495BE640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355" y="120214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A211E5-7C14-7A7D-302B-458FC58EFC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7137" y="2116817"/>
            <a:ext cx="2514601" cy="262436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00EF7-F924-7EC6-C80E-D30CA455E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6522" y="2660253"/>
            <a:ext cx="5695335" cy="2194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am an IT professional with a Bachelor's degree in Computer Science and Entrepreneurship, experienced in software development and project management. I hold a CompTIA A+ certification and graduated in IT Support from Per Scholas. I have worked as an IT Help Desk at PCA Companies and as a Technical Support Engineer II at Tek Experts. I am passionate about </a:t>
            </a:r>
            <a:r>
              <a:rPr lang="en-US" sz="14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en-US" sz="12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learning new things, and sharing my expertise, and I am focused on advancing my career.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30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408A-0581-B6AE-5260-03286BDD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F22B3-84C1-8F62-663D-9E33CFCB3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rtl="0">
              <a:buNone/>
            </a:pPr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 / Scenario-</a:t>
            </a:r>
            <a:endParaRPr lang="en-US" sz="19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rtl="0">
              <a:buNone/>
            </a:pPr>
            <a:r>
              <a:rPr lang="en-US" sz="19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AZFK-Tech</a:t>
            </a: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 newly founded business, has asked you, a contractor, to help them build up their cloud infrastructure. But before you can install your infrastructure in their production environment, you must first demonstrate your ability to do so in a virtual lab environment. Note that Azure only allows 3 public IPs per region. 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rtl="0">
              <a:buNone/>
            </a:pPr>
            <a:br>
              <a:rPr lang="en-US" sz="19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Objectives-</a:t>
            </a:r>
            <a:endParaRPr lang="en-US" sz="19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the skills learned throughout the course, complete the following Skills-Based assessment (SBA).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rtl="0"/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1: Set up Department Group Resources.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rtl="0"/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2: Set up the VNets for each department.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rtl="0"/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3: Set up VMs for each department.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rtl="0"/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4: Create and Apply Security Group Policies to each department.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rtl="0"/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5: Set up a Database.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rtl="0"/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6: Set up a Web App for the Marketing and Sales (MAS) department.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rtl="0"/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7: Deploy a shared storage between all departments.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rtl="0"/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8: Deploy Monitoring resources.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rtl="0"/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9: Questions.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rtl="0"/>
            <a:r>
              <a:rPr lang="en-US" sz="1900" b="1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10: Presentation/Submission. </a:t>
            </a:r>
            <a:endParaRPr lang="en-US" sz="1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1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B867-2C0B-F104-43DD-7ABACAD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Fundamentals: Key services and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1A6B9-7F3C-D25F-BFB7-E007D40E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Azure is Microsoft's cloud platform, providing a variety of services such as computing, analytics, storage, and networking.</a:t>
            </a:r>
          </a:p>
          <a:p>
            <a:endParaRPr lang="en-US" sz="3000" dirty="0">
              <a:solidFill>
                <a:srgbClr val="24242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services: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en-US" sz="3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VMs, App Services, AKS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lang="en-US" sz="3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Blob, File, Disk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en-US" sz="3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VNet, Load Balancer, VPN Gateway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n-US" sz="3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SQL Database, Cosmos DB, MySQL/PostgreSQL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Identity</a:t>
            </a:r>
            <a:r>
              <a:rPr lang="en-US" sz="3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Active Directory, AD B2C</a:t>
            </a:r>
            <a:endParaRPr lang="en-US" sz="3000" dirty="0">
              <a:solidFill>
                <a:srgbClr val="24242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services: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Computing Models</a:t>
            </a:r>
            <a:r>
              <a:rPr lang="en-US" sz="3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IaaS, PaaS, SaaS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  <a:r>
              <a:rPr lang="en-US" sz="3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Regions, Availability Zones, Resource Groups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Management</a:t>
            </a:r>
            <a:r>
              <a:rPr lang="en-US" sz="3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ARM, Azure Policy, Azure Monitor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en-US" sz="30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Security Center, Key Vault</a:t>
            </a:r>
          </a:p>
          <a:p>
            <a:pPr marL="0" indent="0">
              <a:buNone/>
            </a:pPr>
            <a:endParaRPr lang="en-US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5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9DF7-F0F0-8AC9-CD7B-68868387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-23863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A80D-F3DB-5759-044C-29DB6706C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25" y="852231"/>
            <a:ext cx="10515600" cy="4351338"/>
          </a:xfrm>
        </p:spPr>
        <p:txBody>
          <a:bodyPr/>
          <a:lstStyle/>
          <a:p>
            <a:r>
              <a:rPr lang="en-US" dirty="0"/>
              <a:t>Set up Department Group Resources: MAS-HR-IT</a:t>
            </a:r>
          </a:p>
          <a:p>
            <a:endParaRPr lang="en-US" dirty="0"/>
          </a:p>
        </p:txBody>
      </p:sp>
      <p:pic>
        <p:nvPicPr>
          <p:cNvPr id="4" name="Picture 3" descr="A computer screen with a message&#10;&#10;AI-generated content may be incorrect.">
            <a:extLst>
              <a:ext uri="{FF2B5EF4-FFF2-40B4-BE49-F238E27FC236}">
                <a16:creationId xmlns:a16="http://schemas.microsoft.com/office/drawing/2014/main" id="{4C6F6828-3695-5AFC-843E-ADB42803F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16" y="1419737"/>
            <a:ext cx="5943600" cy="30353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8DC0BD-5D8A-E1AF-623C-36B53622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96" y="2177794"/>
            <a:ext cx="5943600" cy="307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64C6D-086D-FA29-E87C-7D8A6A5FF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123" y="3212211"/>
            <a:ext cx="6718302" cy="34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2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CBA4-3A8D-1287-9711-0532565D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663F-23F4-95EA-4D80-CC7EBE4B1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VNets for each department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B86C3F-485E-8F4C-6945-1A6F8E63B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18" y="2407897"/>
            <a:ext cx="5943600" cy="2726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E8AD6-1F8B-1118-A1D8-4E44011D4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38" y="3031697"/>
            <a:ext cx="5943600" cy="254317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B0F70F-FAC6-30AC-D754-97483B6B4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056" y="3521075"/>
            <a:ext cx="5943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7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5D90-F861-DEC5-DCDC-D7C926A4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97A72-603E-B03A-8B2F-0E58BC634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VMs for each department</a:t>
            </a:r>
          </a:p>
          <a:p>
            <a:endParaRPr lang="en-US" dirty="0"/>
          </a:p>
        </p:txBody>
      </p:sp>
      <p:pic>
        <p:nvPicPr>
          <p:cNvPr id="4" name="Picture 3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238C3DAE-112E-D08A-0643-1FD41C34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37" y="2431359"/>
            <a:ext cx="5943600" cy="294322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DB11D6-D014-D000-7307-9F203FF6B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61" y="3429000"/>
            <a:ext cx="5943600" cy="277050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2DB491-A05A-3A7B-3B57-9984BDBFC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670" y="3717476"/>
            <a:ext cx="5943600" cy="28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3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56D9-E67C-A7A6-EA25-0564AF98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EA426-627E-0628-FDAE-696329CA1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Apply Security Group Policies to each department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25519-F9DF-170E-8053-6A357B5CB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0834"/>
            <a:ext cx="5944115" cy="2962913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724C16-5882-8ED9-3810-FCA3CC09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69" y="2687557"/>
            <a:ext cx="5943600" cy="296545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547108-A401-2972-BF90-9B63200E1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421" y="2785656"/>
            <a:ext cx="5943600" cy="33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3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4652-66A8-D31A-6212-D929A705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89B2-D09D-0006-45FB-127988E6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up Database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41DDB3-69E5-A907-DDC8-C0517422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94" y="2329733"/>
            <a:ext cx="5943600" cy="296545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E86DF5-B4D8-3ADE-D7E9-E4DAD5E82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88" y="2909836"/>
            <a:ext cx="5943600" cy="296545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D6E9E2-17EE-B4C4-1D8E-28D6612B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382" y="3451275"/>
            <a:ext cx="5943600" cy="2965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A7D35-0F0E-AF78-091B-C6C910921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855" y="3610140"/>
            <a:ext cx="5359400" cy="2801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848ED-C4A9-BC9E-30FB-169BAD30F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991" y="3673508"/>
            <a:ext cx="5359400" cy="303276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B0CF77-764B-80AE-C5AD-E0FD149F5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2358" y="3386549"/>
            <a:ext cx="5943600" cy="335915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D8C38D-CD40-22C9-AF83-9A0E6B4BE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0865" y="2512578"/>
            <a:ext cx="56483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65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793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Segoe UI</vt:lpstr>
      <vt:lpstr>Office Theme</vt:lpstr>
      <vt:lpstr>SBA- Azure Fundamentals Final Project</vt:lpstr>
      <vt:lpstr>Introduction</vt:lpstr>
      <vt:lpstr>Project Overview</vt:lpstr>
      <vt:lpstr>Azure Fundamentals: Key services and concepts</vt:lpstr>
      <vt:lpstr>Implementation</vt:lpstr>
      <vt:lpstr>Implementation</vt:lpstr>
      <vt:lpstr>Implementation</vt:lpstr>
      <vt:lpstr>Implementation</vt:lpstr>
      <vt:lpstr>Impementation</vt:lpstr>
      <vt:lpstr>Implementation</vt:lpstr>
      <vt:lpstr>Implementation</vt:lpstr>
      <vt:lpstr>Implementation</vt:lpstr>
      <vt:lpstr>Challenge and Solutions</vt:lpstr>
      <vt:lpstr>Results and Benefits</vt:lpstr>
      <vt:lpstr>Conclusion and Final thoughts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Germila Saint-Jean</dc:creator>
  <cp:lastModifiedBy>Germila Saint-Jean</cp:lastModifiedBy>
  <cp:revision>1</cp:revision>
  <dcterms:created xsi:type="dcterms:W3CDTF">2025-02-10T04:19:51Z</dcterms:created>
  <dcterms:modified xsi:type="dcterms:W3CDTF">2025-11-17T21:28:02Z</dcterms:modified>
</cp:coreProperties>
</file>